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5661600" cy="36576000"/>
  <p:notesSz cx="36626800" cy="51206400"/>
  <p:defaultTextStyle>
    <a:defPPr>
      <a:defRPr lang="en-US"/>
    </a:defPPr>
    <a:lvl1pPr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1pPr>
    <a:lvl2pPr marL="2036763" indent="-157956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2pPr>
    <a:lvl3pPr marL="4075113" indent="-316071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3pPr>
    <a:lvl4pPr marL="6111875" indent="-474027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4pPr>
    <a:lvl5pPr marL="8150225" indent="-632142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1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296" autoAdjust="0"/>
  </p:normalViewPr>
  <p:slideViewPr>
    <p:cSldViewPr>
      <p:cViewPr>
        <p:scale>
          <a:sx n="24" d="100"/>
          <a:sy n="24" d="100"/>
        </p:scale>
        <p:origin x="840" y="-2396"/>
      </p:cViewPr>
      <p:guideLst>
        <p:guide orient="horz" pos="11520"/>
        <p:guide pos="112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5871825" cy="2597150"/>
          </a:xfrm>
          <a:prstGeom prst="rect">
            <a:avLst/>
          </a:prstGeom>
        </p:spPr>
        <p:txBody>
          <a:bodyPr vert="horz" lIns="506157" tIns="253079" rIns="506157" bIns="253079" rtlCol="0"/>
          <a:lstStyle>
            <a:lvl1pPr algn="l" eaLnBrk="1" hangingPunct="1">
              <a:defRPr sz="66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0747038" y="0"/>
            <a:ext cx="15871825" cy="2597150"/>
          </a:xfrm>
          <a:prstGeom prst="rect">
            <a:avLst/>
          </a:prstGeom>
        </p:spPr>
        <p:txBody>
          <a:bodyPr vert="horz" lIns="506157" tIns="253079" rIns="506157" bIns="253079" rtlCol="0"/>
          <a:lstStyle>
            <a:lvl1pPr algn="r" eaLnBrk="1" hangingPunct="1">
              <a:defRPr sz="66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47B3B3-ED80-4DE2-9D51-C81F3D786E33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15388" y="3897313"/>
            <a:ext cx="18996025" cy="19483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06157" tIns="253079" rIns="506157" bIns="25307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62363" y="24679275"/>
            <a:ext cx="29302075" cy="23379113"/>
          </a:xfrm>
          <a:prstGeom prst="rect">
            <a:avLst/>
          </a:prstGeom>
        </p:spPr>
        <p:txBody>
          <a:bodyPr vert="horz" lIns="506157" tIns="253079" rIns="506157" bIns="2530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9349025"/>
            <a:ext cx="15871825" cy="2597150"/>
          </a:xfrm>
          <a:prstGeom prst="rect">
            <a:avLst/>
          </a:prstGeom>
        </p:spPr>
        <p:txBody>
          <a:bodyPr vert="horz" lIns="506157" tIns="253079" rIns="506157" bIns="253079" rtlCol="0" anchor="b"/>
          <a:lstStyle>
            <a:lvl1pPr algn="l" eaLnBrk="1" hangingPunct="1">
              <a:defRPr sz="66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0747038" y="49349025"/>
            <a:ext cx="15871825" cy="2597150"/>
          </a:xfrm>
          <a:prstGeom prst="rect">
            <a:avLst/>
          </a:prstGeom>
        </p:spPr>
        <p:txBody>
          <a:bodyPr vert="horz" wrap="square" lIns="506157" tIns="253079" rIns="506157" bIns="2530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fld id="{266A3698-4D4D-426A-A0A1-CE1C9723F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14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3CAE35-407A-4D0B-9F6D-19B2337245B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661600" cy="3657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254000" y="371475"/>
            <a:ext cx="35153600" cy="3569176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6063" y="7729538"/>
            <a:ext cx="35183762" cy="81454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063" y="7448550"/>
            <a:ext cx="35183762" cy="6429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063" y="15875000"/>
            <a:ext cx="35183762" cy="58896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52060" y="17068800"/>
            <a:ext cx="24963120" cy="8534400"/>
          </a:xfrm>
        </p:spPr>
        <p:txBody>
          <a:bodyPr/>
          <a:lstStyle>
            <a:lvl1pPr marL="0" indent="0" algn="ctr">
              <a:buNone/>
              <a:defRPr sz="11600">
                <a:solidFill>
                  <a:schemeClr val="tx2"/>
                </a:solidFill>
              </a:defRPr>
            </a:lvl1pPr>
            <a:lvl2pPr marL="2037649" indent="0" algn="ctr">
              <a:buNone/>
            </a:lvl2pPr>
            <a:lvl3pPr marL="4075298" indent="0" algn="ctr">
              <a:buNone/>
            </a:lvl3pPr>
            <a:lvl4pPr marL="6112947" indent="0" algn="ctr">
              <a:buNone/>
            </a:lvl4pPr>
            <a:lvl5pPr marL="8150596" indent="0" algn="ctr">
              <a:buNone/>
            </a:lvl5pPr>
            <a:lvl6pPr marL="10188245" indent="0" algn="ctr">
              <a:buNone/>
            </a:lvl6pPr>
            <a:lvl7pPr marL="12225894" indent="0" algn="ctr">
              <a:buNone/>
            </a:lvl7pPr>
            <a:lvl8pPr marL="14263543" indent="0" algn="ctr">
              <a:buNone/>
            </a:lvl8pPr>
            <a:lvl9pPr marL="1630119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83080" y="8031631"/>
            <a:ext cx="32095440" cy="78401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9EA7A-67F7-489B-9DCD-D502AB5EFF21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19645-06DE-44C4-A2E0-3ABD4780B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81A4-8A90-4C05-8CDF-D0EE7136A633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F8E06-ECF8-4D88-9821-1BC49579F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54660" y="1464755"/>
            <a:ext cx="7845552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66160" y="1464751"/>
            <a:ext cx="2169414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494-E7CE-4C4A-80EC-15BADF3D2EDA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FB72C-8587-4EF7-A3BA-99230C0AD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566160" y="7721600"/>
            <a:ext cx="30312360" cy="243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7997-BA0D-4CFA-9EB9-B493FFEE0A5B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5EF9-18F9-44C0-94F1-CD2EAD117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5661600" cy="3657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254000" y="371475"/>
            <a:ext cx="35153600" cy="3569176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271463" y="12677775"/>
            <a:ext cx="35152012" cy="4857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9875" y="12488863"/>
            <a:ext cx="35153600" cy="2413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6700" y="13166725"/>
            <a:ext cx="35156775" cy="2444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7021" y="5080002"/>
            <a:ext cx="30312360" cy="7264400"/>
          </a:xfrm>
        </p:spPr>
        <p:txBody>
          <a:bodyPr/>
          <a:lstStyle>
            <a:lvl1pPr algn="l">
              <a:buNone/>
              <a:defRPr sz="178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021" y="13589004"/>
            <a:ext cx="30312360" cy="7137398"/>
          </a:xfrm>
        </p:spPr>
        <p:txBody>
          <a:bodyPr/>
          <a:lstStyle>
            <a:lvl1pPr marL="0" indent="0">
              <a:buNone/>
              <a:defRPr sz="10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D365-BE58-4A96-8415-81B4104C79DB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1025" y="32918400"/>
            <a:ext cx="15601950" cy="2438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9913" y="33112075"/>
            <a:ext cx="1784350" cy="2439988"/>
          </a:xfrm>
        </p:spPr>
        <p:txBody>
          <a:bodyPr/>
          <a:lstStyle>
            <a:lvl1pPr>
              <a:defRPr/>
            </a:lvl1pPr>
          </a:lstStyle>
          <a:p>
            <a:fld id="{4F140E46-39C9-46CB-87B8-573AF24B5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566160" y="7721600"/>
            <a:ext cx="14621256" cy="243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9242405" y="7721600"/>
            <a:ext cx="14621256" cy="243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5C0DE-2CE1-42E0-8186-3DA80568793B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F4DD1-6A88-462F-BD1D-B0262A611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0" y="1456267"/>
            <a:ext cx="3031236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6160" y="7721600"/>
            <a:ext cx="14561820" cy="4064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9316700" y="7721600"/>
            <a:ext cx="14561820" cy="4064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566160" y="11988800"/>
            <a:ext cx="14561820" cy="2072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19316700" y="11988800"/>
            <a:ext cx="14561820" cy="2072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C68-E076-4741-80F3-94F24139731A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5D5A3-D9C6-4188-B85D-6A049ADC0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8144-77D8-4141-B8E9-A17F3F774E2E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234FE-7201-4C09-875B-C2003635A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172D-FA04-4274-84C8-5C255FC50DEF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DF1F3-118C-4480-8C1A-629E681AE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5661600" cy="36576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249238" y="371475"/>
            <a:ext cx="35152012" cy="356981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0" y="1456267"/>
            <a:ext cx="30312360" cy="6096000"/>
          </a:xfrm>
        </p:spPr>
        <p:txBody>
          <a:bodyPr/>
          <a:lstStyle>
            <a:lvl1pPr algn="l">
              <a:buNone/>
              <a:defRPr sz="1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566160" y="8534400"/>
            <a:ext cx="7429500" cy="23977600"/>
          </a:xfrm>
        </p:spPr>
        <p:txBody>
          <a:bodyPr/>
          <a:lstStyle>
            <a:lvl1pPr marL="0" indent="0">
              <a:buNone/>
              <a:defRPr sz="8000"/>
            </a:lvl1pPr>
            <a:lvl2pPr>
              <a:buNone/>
              <a:defRPr sz="5300"/>
            </a:lvl2pPr>
            <a:lvl3pPr>
              <a:buNone/>
              <a:defRPr sz="4500"/>
            </a:lvl3pPr>
            <a:lvl4pPr>
              <a:buNone/>
              <a:defRPr sz="4000"/>
            </a:lvl4pPr>
            <a:lvl5pPr>
              <a:buNone/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1590020" y="8534400"/>
            <a:ext cx="22288500" cy="2397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6BED-01C0-4689-AF9A-4A72D0BEA87E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D2868-7556-4B6E-976B-2AB7F8997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266700" y="24977725"/>
            <a:ext cx="35126613" cy="488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24803100"/>
            <a:ext cx="35126613" cy="24288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" y="25457150"/>
            <a:ext cx="35126613" cy="26035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0" y="26136266"/>
            <a:ext cx="28529280" cy="2785536"/>
          </a:xfrm>
        </p:spPr>
        <p:txBody>
          <a:bodyPr anchor="ctr">
            <a:noAutofit/>
          </a:bodyPr>
          <a:lstStyle>
            <a:lvl1pPr algn="l">
              <a:buNone/>
              <a:defRPr sz="125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160" y="29044400"/>
            <a:ext cx="28529280" cy="3657600"/>
          </a:xfrm>
        </p:spPr>
        <p:txBody>
          <a:bodyPr/>
          <a:lstStyle>
            <a:lvl1pPr marL="0" indent="0">
              <a:buFontTx/>
              <a:buNone/>
              <a:defRPr sz="7100"/>
            </a:lvl1pPr>
            <a:lvl2pPr>
              <a:defRPr sz="53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405" y="355602"/>
            <a:ext cx="35107305" cy="244348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3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F518-D18F-4B93-8BBF-20D113A4A2BC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5525" y="32918400"/>
            <a:ext cx="15157450" cy="2438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913" y="33112075"/>
            <a:ext cx="1784350" cy="2439988"/>
          </a:xfrm>
        </p:spPr>
        <p:txBody>
          <a:bodyPr/>
          <a:lstStyle>
            <a:lvl1pPr>
              <a:defRPr/>
            </a:lvl1pPr>
          </a:lstStyle>
          <a:p>
            <a:fld id="{C306CD65-A4B8-4336-BDD4-02ED55567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5661600" cy="3657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249238" y="371475"/>
            <a:ext cx="35152012" cy="356981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07530" tIns="203765" rIns="407530" bIns="203765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565525" y="1465263"/>
            <a:ext cx="303133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30" tIns="203765" rIns="407530" bIns="40753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565525" y="7721600"/>
            <a:ext cx="30313313" cy="243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30" tIns="203765" rIns="407530" bIns="203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4071263" y="33020000"/>
            <a:ext cx="9658350" cy="2540000"/>
          </a:xfrm>
          <a:prstGeom prst="rect">
            <a:avLst/>
          </a:prstGeom>
        </p:spPr>
        <p:txBody>
          <a:bodyPr lIns="407530" tIns="203765" rIns="407530" bIns="203765" anchor="ctr" anchorCtr="0"/>
          <a:lstStyle>
            <a:lvl1pPr algn="r" defTabSz="4075298" eaLnBrk="1" fontAlgn="auto" latinLnBrk="0" hangingPunct="1">
              <a:spcBef>
                <a:spcPts val="0"/>
              </a:spcBef>
              <a:spcAft>
                <a:spcPts val="0"/>
              </a:spcAft>
              <a:defRPr kumimoji="0" sz="6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AA215D5-37CC-48F7-82D0-35DFA1A4993B}" type="datetimeFigureOut">
              <a:rPr lang="en-US"/>
              <a:pPr>
                <a:defRPr/>
              </a:pPr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565525" y="32918400"/>
            <a:ext cx="15454313" cy="2438400"/>
          </a:xfrm>
          <a:prstGeom prst="rect">
            <a:avLst/>
          </a:prstGeom>
        </p:spPr>
        <p:txBody>
          <a:bodyPr lIns="407530" tIns="203765" rIns="407530" bIns="203765" anchor="ctr" anchorCtr="0"/>
          <a:lstStyle>
            <a:lvl1pPr defTabSz="4075298" eaLnBrk="1" fontAlgn="auto" latinLnBrk="0" hangingPunct="1">
              <a:spcBef>
                <a:spcPts val="0"/>
              </a:spcBef>
              <a:spcAft>
                <a:spcPts val="0"/>
              </a:spcAft>
              <a:defRPr kumimoji="0" sz="6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69913" y="33121600"/>
            <a:ext cx="1784350" cy="24384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62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5CCE5B8A-3915-47B6-B491-6788216C6D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5" r:id="rId8"/>
    <p:sldLayoutId id="2147483746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Franklin Gothic Book"/>
        </a:defRPr>
      </a:lvl9pPr>
    </p:titleStyle>
    <p:bodyStyle>
      <a:lvl1pPr marL="1222375" indent="-1222375" algn="l" rtl="0" eaLnBrk="0" fontAlgn="base" hangingPunct="0">
        <a:spcBef>
          <a:spcPts val="2588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444750" indent="-1017588" algn="l" rtl="0" eaLnBrk="0" fontAlgn="base" hangingPunct="0">
        <a:spcBef>
          <a:spcPts val="165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3667125" indent="-1017588" algn="l" rtl="0" eaLnBrk="0" fontAlgn="base" hangingPunct="0">
        <a:spcBef>
          <a:spcPts val="1650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4889500" indent="-1017588" algn="l" rtl="0" eaLnBrk="0" fontAlgn="base" hangingPunct="0">
        <a:spcBef>
          <a:spcPts val="1650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6111875" indent="-1017588" algn="l" rtl="0" eaLnBrk="0" fontAlgn="base" hangingPunct="0">
        <a:spcBef>
          <a:spcPts val="1650"/>
        </a:spcBef>
        <a:spcAft>
          <a:spcPct val="0"/>
        </a:spcAft>
        <a:buClr>
          <a:srgbClr val="9BBB59"/>
        </a:buClr>
        <a:buChar char="o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7335536" indent="-1018824" algn="l" rtl="0" eaLnBrk="1" latinLnBrk="0" hangingPunct="1">
        <a:spcBef>
          <a:spcPts val="1649"/>
        </a:spcBef>
        <a:buClr>
          <a:schemeClr val="accent3"/>
        </a:buClr>
        <a:buChar char="•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558126" indent="-1018824" algn="l" rtl="0" eaLnBrk="1" latinLnBrk="0" hangingPunct="1">
        <a:spcBef>
          <a:spcPts val="1649"/>
        </a:spcBef>
        <a:buClr>
          <a:schemeClr val="accent2"/>
        </a:buClr>
        <a:buChar char="•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9780715" indent="-1018824" algn="l" rtl="0" eaLnBrk="1" latinLnBrk="0" hangingPunct="1">
        <a:spcBef>
          <a:spcPts val="1649"/>
        </a:spcBef>
        <a:buClr>
          <a:schemeClr val="accent1">
            <a:tint val="60000"/>
          </a:schemeClr>
        </a:buClr>
        <a:buChar char="•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1003304" indent="-1018824" algn="l" rtl="0" eaLnBrk="1" latinLnBrk="0" hangingPunct="1">
        <a:spcBef>
          <a:spcPts val="1649"/>
        </a:spcBef>
        <a:buClr>
          <a:schemeClr val="accent2">
            <a:tint val="60000"/>
          </a:schemeClr>
        </a:buClr>
        <a:buChar char="•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129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505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2258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635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3011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67199" y="372085"/>
            <a:ext cx="25320999" cy="4038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541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0" b="1" dirty="0"/>
              <a:t>The IEEE Region 10 Symposium (</a:t>
            </a:r>
            <a:r>
              <a:rPr lang="en-US" sz="9000" b="1" dirty="0" smtClean="0"/>
              <a:t>TENSYMP 2022)</a:t>
            </a:r>
          </a:p>
          <a:p>
            <a:pPr algn="ctr" defTabSz="4541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Title of the paper </a:t>
            </a:r>
          </a:p>
          <a:p>
            <a:pPr defTabSz="4541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Category Name:  </a:t>
            </a:r>
            <a:r>
              <a:rPr lang="en-US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Engineering </a:t>
            </a:r>
            <a:r>
              <a:rPr lang="en-US" sz="6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Technology                 </a:t>
            </a:r>
            <a:r>
              <a:rPr lang="en-US" sz="6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Paper </a:t>
            </a:r>
            <a:r>
              <a:rPr lang="en-US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Id:</a:t>
            </a:r>
            <a:r>
              <a:rPr lang="en-US" sz="6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</a:t>
            </a:r>
            <a:endParaRPr lang="en-US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713704" y="533400"/>
            <a:ext cx="5244353" cy="2521967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defTabSz="4541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9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0307" y="4550727"/>
            <a:ext cx="11990294" cy="74831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4713391"/>
            <a:ext cx="2438400" cy="5997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lgerian" pitchFamily="82" charset="0"/>
              </a:rPr>
              <a:t>Abstract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710453" y="5568401"/>
            <a:ext cx="113538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100" dirty="0" smtClean="0">
                <a:cs typeface="Arial" charset="0"/>
              </a:rPr>
              <a:t>Write here the Abstract </a:t>
            </a:r>
            <a:endParaRPr lang="en-US" sz="3100" dirty="0"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196" y="12171718"/>
            <a:ext cx="11995404" cy="822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12430431"/>
            <a:ext cx="3124200" cy="5997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lgerian" pitchFamily="82" charset="0"/>
              </a:rPr>
              <a:t>Introduction</a:t>
            </a:r>
          </a:p>
        </p:txBody>
      </p:sp>
      <p:sp>
        <p:nvSpPr>
          <p:cNvPr id="7181" name="TextBox 18"/>
          <p:cNvSpPr txBox="1">
            <a:spLocks noChangeArrowheads="1"/>
          </p:cNvSpPr>
          <p:nvPr/>
        </p:nvSpPr>
        <p:spPr bwMode="auto">
          <a:xfrm>
            <a:off x="762000" y="13323124"/>
            <a:ext cx="11430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100" dirty="0" smtClean="0"/>
              <a:t>Write here introduction </a:t>
            </a:r>
            <a:endParaRPr lang="en-US" sz="3100" dirty="0">
              <a:latin typeface="Perpetu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640235" y="26289000"/>
            <a:ext cx="11134165" cy="937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640235" y="17449800"/>
            <a:ext cx="11134165" cy="868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7191" name="Object 37"/>
          <p:cNvGraphicFramePr>
            <a:graphicFrameLocks noChangeAspect="1"/>
          </p:cNvGraphicFramePr>
          <p:nvPr/>
        </p:nvGraphicFramePr>
        <p:xfrm>
          <a:off x="4089400" y="2605088"/>
          <a:ext cx="914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" name="Equation" r:id="rId4" imgW="435285" imgH="677109" progId="">
                  <p:embed/>
                </p:oleObj>
              </mc:Choice>
              <mc:Fallback>
                <p:oleObj name="Equation" r:id="rId4" imgW="435285" imgH="677109" progId="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605088"/>
                        <a:ext cx="914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24095075" y="4584071"/>
            <a:ext cx="11201400" cy="69212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25196" y="20647654"/>
            <a:ext cx="11995404" cy="7616467"/>
          </a:xfrm>
          <a:prstGeom prst="rect">
            <a:avLst/>
          </a:prstGeom>
          <a:solidFill>
            <a:srgbClr val="FFE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9600" y="20834438"/>
            <a:ext cx="90678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Objectives 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7200" y="28493717"/>
            <a:ext cx="11963400" cy="7162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218" name="TextBox 33"/>
          <p:cNvSpPr txBox="1">
            <a:spLocks noChangeArrowheads="1"/>
          </p:cNvSpPr>
          <p:nvPr/>
        </p:nvSpPr>
        <p:spPr bwMode="auto">
          <a:xfrm>
            <a:off x="13487400" y="6286889"/>
            <a:ext cx="10439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sz="3200" dirty="0"/>
          </a:p>
          <a:p>
            <a:pPr algn="just" eaLnBrk="1" hangingPunct="1"/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" y="28630721"/>
            <a:ext cx="88392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Methods/Schematic/Diagram/Algorithm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4032322" y="11678725"/>
            <a:ext cx="11172078" cy="683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4231600" y="4858479"/>
            <a:ext cx="92964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Future Scope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028819" y="18689986"/>
            <a:ext cx="11175581" cy="746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4231600" y="18937725"/>
            <a:ext cx="10582835" cy="1077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lgerian" pitchFamily="82" charset="0"/>
              </a:rPr>
              <a:t>Conclusions</a:t>
            </a:r>
            <a:r>
              <a:rPr lang="en-IN" sz="3200" dirty="0">
                <a:latin typeface="Algerian" pitchFamily="82" charset="0"/>
              </a:rPr>
              <a:t>Acknowledgements (include if you have received funding from any</a:t>
            </a:r>
            <a:r>
              <a:rPr lang="en-IN" sz="3200" dirty="0" smtClean="0">
                <a:latin typeface="Algerian" pitchFamily="82" charset="0"/>
              </a:rPr>
              <a:t>)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7260" name="TextBox 64"/>
          <p:cNvSpPr txBox="1">
            <a:spLocks noChangeArrowheads="1"/>
          </p:cNvSpPr>
          <p:nvPr/>
        </p:nvSpPr>
        <p:spPr bwMode="auto">
          <a:xfrm>
            <a:off x="24095075" y="21818728"/>
            <a:ext cx="1089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n-US" sz="3200" dirty="0" smtClean="0"/>
              <a:t>Write here the content</a:t>
            </a:r>
            <a:endParaRPr lang="en-US" sz="3200" dirty="0"/>
          </a:p>
        </p:txBody>
      </p:sp>
      <p:sp>
        <p:nvSpPr>
          <p:cNvPr id="69" name="Rectangle 68"/>
          <p:cNvSpPr/>
          <p:nvPr/>
        </p:nvSpPr>
        <p:spPr>
          <a:xfrm>
            <a:off x="23949398" y="26345243"/>
            <a:ext cx="11277600" cy="9311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4231600" y="26542759"/>
            <a:ext cx="26670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lgerian" pitchFamily="82" charset="0"/>
              </a:rPr>
              <a:t>references</a:t>
            </a:r>
          </a:p>
        </p:txBody>
      </p:sp>
      <p:sp>
        <p:nvSpPr>
          <p:cNvPr id="7270" name="TextBox 70"/>
          <p:cNvSpPr txBox="1">
            <a:spLocks noChangeArrowheads="1"/>
          </p:cNvSpPr>
          <p:nvPr/>
        </p:nvSpPr>
        <p:spPr bwMode="auto">
          <a:xfrm>
            <a:off x="23994035" y="27321850"/>
            <a:ext cx="10820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36538" indent="-236538" algn="just" eaLnBrk="1" hangingPunct="1">
              <a:buFont typeface="Franklin Gothic Book" pitchFamily="34" charset="0"/>
              <a:buAutoNum type="arabicPeriod"/>
            </a:pPr>
            <a:r>
              <a:rPr lang="en-US" sz="2400" dirty="0"/>
              <a:t> AndrC Vasconcelos, Artur Caetano, </a:t>
            </a:r>
            <a:r>
              <a:rPr lang="en-US" sz="2400" dirty="0" smtClean="0"/>
              <a:t>Jog “A </a:t>
            </a:r>
            <a:r>
              <a:rPr lang="en-US" sz="2400" dirty="0"/>
              <a:t>Framework for Modeling Strategy, Business Processes and Information </a:t>
            </a:r>
            <a:r>
              <a:rPr lang="en-US" sz="2400" dirty="0" smtClean="0"/>
              <a:t>Systems” </a:t>
            </a:r>
            <a:r>
              <a:rPr lang="en-US" sz="2400" dirty="0"/>
              <a:t>2001 </a:t>
            </a:r>
            <a:r>
              <a:rPr lang="en-US" sz="2400" dirty="0" smtClean="0"/>
              <a:t>IEEE</a:t>
            </a:r>
          </a:p>
          <a:p>
            <a:pPr marL="236538" indent="-236538" algn="just" eaLnBrk="1" hangingPunct="1">
              <a:buFont typeface="Franklin Gothic Book" pitchFamily="34" charset="0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A. Abraham and Baikunth Nath, “ Hybrid Intelligent Systems: A Review of a decade of Research” Technical Report Series, 5/2000, pp. 1-55.</a:t>
            </a:r>
          </a:p>
          <a:p>
            <a:pPr marL="236538" indent="-236538" algn="just" eaLnBrk="1" hangingPunct="1">
              <a:buFont typeface="Franklin Gothic Book" pitchFamily="34" charset="0"/>
              <a:buAutoNum type="arabicPeriod"/>
            </a:pPr>
            <a:r>
              <a:rPr lang="en-US" sz="2400" dirty="0"/>
              <a:t>David Chen a, Guy Doumeingts b, Francois Vernadat </a:t>
            </a:r>
            <a:r>
              <a:rPr lang="en-US" sz="2400" dirty="0" smtClean="0"/>
              <a:t>“Architectures </a:t>
            </a:r>
            <a:r>
              <a:rPr lang="en-US" sz="2400" dirty="0"/>
              <a:t>for enterprise integration and </a:t>
            </a:r>
            <a:r>
              <a:rPr lang="en-US" sz="2400" dirty="0" smtClean="0"/>
              <a:t>interoperability”</a:t>
            </a:r>
            <a:endParaRPr lang="en-US" sz="2400" dirty="0"/>
          </a:p>
          <a:p>
            <a:pPr marL="236538" indent="-236538" algn="just" eaLnBrk="1" hangingPunct="1">
              <a:buFont typeface="Franklin Gothic Book" pitchFamily="34" charset="0"/>
              <a:buAutoNum type="arabicPeriod"/>
            </a:pPr>
            <a:r>
              <a:rPr lang="en-US" sz="2400" dirty="0" smtClean="0"/>
              <a:t>Ebru </a:t>
            </a:r>
            <a:r>
              <a:rPr lang="en-US" sz="2400" dirty="0"/>
              <a:t>Ardil and Parvinder S. Sandhu </a:t>
            </a:r>
            <a:r>
              <a:rPr lang="en-US" sz="2400" dirty="0" smtClean="0"/>
              <a:t>“A </a:t>
            </a:r>
            <a:r>
              <a:rPr lang="en-US" sz="2400" dirty="0"/>
              <a:t>soft computing approach for modeling of severity of faults in software </a:t>
            </a:r>
            <a:r>
              <a:rPr lang="en-US" sz="2400" dirty="0" smtClean="0"/>
              <a:t>systems” </a:t>
            </a:r>
            <a:r>
              <a:rPr lang="en-US" sz="2400" dirty="0"/>
              <a:t>International Journal of Physical Sciences Vol. </a:t>
            </a:r>
            <a:r>
              <a:rPr lang="en-US" sz="2400" dirty="0" smtClean="0"/>
              <a:t>5(2</a:t>
            </a:r>
            <a:r>
              <a:rPr lang="en-US" sz="2400" dirty="0"/>
              <a:t>), pp. 074-085, </a:t>
            </a:r>
            <a:r>
              <a:rPr lang="en-US" sz="2400" dirty="0" smtClean="0"/>
              <a:t>Feb, </a:t>
            </a:r>
            <a:r>
              <a:rPr lang="en-US" sz="2400" dirty="0"/>
              <a:t>2010 ISSN 1992 </a:t>
            </a:r>
            <a:r>
              <a:rPr lang="en-US" sz="2400" dirty="0" smtClean="0"/>
              <a:t>– 1950 </a:t>
            </a:r>
            <a:endParaRPr lang="en-US" sz="2400" dirty="0"/>
          </a:p>
        </p:txBody>
      </p:sp>
      <p:sp>
        <p:nvSpPr>
          <p:cNvPr id="7271" name="TextBox 71"/>
          <p:cNvSpPr txBox="1">
            <a:spLocks noChangeArrowheads="1"/>
          </p:cNvSpPr>
          <p:nvPr/>
        </p:nvSpPr>
        <p:spPr bwMode="auto">
          <a:xfrm>
            <a:off x="13335000" y="35204400"/>
            <a:ext cx="1059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2624360" y="12115800"/>
            <a:ext cx="11179362" cy="510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650700" y="5882527"/>
            <a:ext cx="845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 smtClean="0">
                <a:latin typeface="Arial" panose="020B0604020202020204" pitchFamily="34" charset="0"/>
              </a:rPr>
              <a:t>Write Here Future Scope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4400" y="22366346"/>
            <a:ext cx="1097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 smtClean="0">
                <a:latin typeface="Arial" panose="020B0604020202020204" pitchFamily="34" charset="0"/>
              </a:rPr>
              <a:t>Write here Objective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236082" y="11832119"/>
            <a:ext cx="4909566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Summary/Conclusions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28800" y="34772025"/>
            <a:ext cx="845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 smtClean="0">
                <a:latin typeface="Arial" panose="020B0604020202020204" pitchFamily="34" charset="0"/>
              </a:rPr>
              <a:t>Figure: Name the Figure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182600" y="24408825"/>
            <a:ext cx="464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 smtClean="0">
                <a:latin typeface="Arial" panose="020B0604020202020204" pitchFamily="34" charset="0"/>
              </a:rPr>
              <a:t>Figure : Structure of NN</a:t>
            </a:r>
            <a:endParaRPr lang="en-US" sz="3200" dirty="0">
              <a:latin typeface="Arial" panose="020B0604020202020204" pitchFamily="34" charset="0"/>
            </a:endParaRPr>
          </a:p>
        </p:txBody>
      </p:sp>
      <p:pic>
        <p:nvPicPr>
          <p:cNvPr id="85" name="Picture 8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9400" y="18516600"/>
            <a:ext cx="53340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7431" name="AutoShape 263" descr="Image result for neural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65" descr="Image result for neural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35" name="AutoShape 267" descr="Image result for neural networ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37" name="Picture 26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7632" y="19752974"/>
            <a:ext cx="4751831" cy="445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46" name="Picture 27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58" y="29467744"/>
            <a:ext cx="8803341" cy="521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4" descr="TENSYMP LOGO 2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867" y="637797"/>
            <a:ext cx="4771708" cy="249377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Rounded Rectangle 67"/>
          <p:cNvSpPr/>
          <p:nvPr/>
        </p:nvSpPr>
        <p:spPr>
          <a:xfrm>
            <a:off x="505199" y="736223"/>
            <a:ext cx="3549331" cy="2521967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54100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002060"/>
                </a:solidFill>
              </a:rPr>
              <a:t>Organization Logo</a:t>
            </a:r>
            <a:endParaRPr lang="en-US" sz="4900" dirty="0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954000" y="26517600"/>
            <a:ext cx="90678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Results/Findings </a:t>
            </a:r>
            <a:r>
              <a:rPr lang="en-IN" sz="3200" dirty="0">
                <a:latin typeface="Algerian" pitchFamily="82" charset="0"/>
              </a:rPr>
              <a:t>and </a:t>
            </a:r>
            <a:r>
              <a:rPr lang="en-IN" sz="3200" dirty="0" err="1" smtClean="0">
                <a:latin typeface="Algerian" pitchFamily="82" charset="0"/>
              </a:rPr>
              <a:t>DiscussioN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709712" y="17569789"/>
            <a:ext cx="88392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Methods/Schematic/Diagram/Algorithm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298400" y="14668500"/>
            <a:ext cx="8458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dirty="0" smtClean="0">
                <a:latin typeface="Arial" panose="020B0604020202020204" pitchFamily="34" charset="0"/>
              </a:rPr>
              <a:t>Write Here Conclusion</a:t>
            </a:r>
            <a:endParaRPr lang="en-US" sz="3200" dirty="0">
              <a:latin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2602322" y="4584070"/>
            <a:ext cx="11248278" cy="7379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2801600" y="4798091"/>
            <a:ext cx="88392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Methods/Schematic/Diagram/Algorithm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057632" y="12297940"/>
            <a:ext cx="88392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407529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Algerian" pitchFamily="82" charset="0"/>
              </a:rPr>
              <a:t>Methods/Schematic/Diagram/Algorithm</a:t>
            </a:r>
            <a:endParaRPr lang="en-US" sz="3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197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Algerian</vt:lpstr>
      <vt:lpstr>Arial</vt:lpstr>
      <vt:lpstr>Arial Unicode MS</vt:lpstr>
      <vt:lpstr>Calibri</vt:lpstr>
      <vt:lpstr>Franklin Gothic Book</vt:lpstr>
      <vt:lpstr>Perpetua</vt:lpstr>
      <vt:lpstr>Wingdings 2</vt:lpstr>
      <vt:lpstr>Equity</vt:lpstr>
      <vt:lpstr>Equation</vt:lpstr>
      <vt:lpstr>PowerPoint Presentation</vt:lpstr>
    </vt:vector>
  </TitlesOfParts>
  <Company>MDP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Mukesh</dc:creator>
  <cp:lastModifiedBy>Dr.Aarti Karande</cp:lastModifiedBy>
  <cp:revision>134</cp:revision>
  <dcterms:created xsi:type="dcterms:W3CDTF">2012-12-30T05:24:16Z</dcterms:created>
  <dcterms:modified xsi:type="dcterms:W3CDTF">2022-05-29T13:18:09Z</dcterms:modified>
</cp:coreProperties>
</file>